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58" r:id="rId4"/>
    <p:sldId id="257" r:id="rId5"/>
    <p:sldId id="259" r:id="rId6"/>
    <p:sldId id="267" r:id="rId7"/>
    <p:sldId id="272" r:id="rId8"/>
    <p:sldId id="268" r:id="rId9"/>
    <p:sldId id="269" r:id="rId10"/>
    <p:sldId id="263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1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1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05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B93D64-B6F2-4515-98EC-AD9CB7BD03D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4AE39A-0A5D-465D-A5F5-5AB1D24C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Engineering Design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264711"/>
            <a:ext cx="10396882" cy="1151965"/>
          </a:xfrm>
        </p:spPr>
        <p:txBody>
          <a:bodyPr/>
          <a:lstStyle/>
          <a:p>
            <a:r>
              <a:rPr lang="en-US" dirty="0" smtClean="0"/>
              <a:t>Design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275008"/>
            <a:ext cx="10394707" cy="429652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Design a container to hold a vaccine. The container must meet the following requirements or the vaccine will go bad: </a:t>
            </a:r>
          </a:p>
          <a:p>
            <a:pPr lvl="1"/>
            <a:r>
              <a:rPr lang="en-US" sz="2800" dirty="0" smtClean="0"/>
              <a:t>Temperature must remain between 2-8 degrees Celsius and must not freeze. </a:t>
            </a:r>
          </a:p>
          <a:p>
            <a:pPr lvl="1"/>
            <a:r>
              <a:rPr lang="en-US" sz="2800" dirty="0" smtClean="0"/>
              <a:t>During transport, any ice packs used must not touch the container of inactivated vaccine vials directly.</a:t>
            </a:r>
          </a:p>
          <a:p>
            <a:pPr lvl="1"/>
            <a:r>
              <a:rPr lang="en-US" sz="2800" dirty="0" smtClean="0"/>
              <a:t>The vaccines must not shift during transport. </a:t>
            </a:r>
          </a:p>
          <a:p>
            <a:pPr lvl="1"/>
            <a:r>
              <a:rPr lang="en-US" sz="2800" dirty="0" smtClean="0"/>
              <a:t>You must leave a small opening just large enough for a thermometer to be inserted to monitor the vaccines temperature at all times. </a:t>
            </a:r>
          </a:p>
          <a:p>
            <a:pPr lvl="1"/>
            <a:r>
              <a:rPr lang="en-US" sz="2800" dirty="0" smtClean="0"/>
              <a:t>You must keep track of heat gained or lost.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0614" y="1805354"/>
            <a:ext cx="4560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Storybook!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Team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Mini – lessons (stations)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Initial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from first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Changes to design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0154" y="3005682"/>
            <a:ext cx="53808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from second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Graph of all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Calculated heat loss of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Cost to make your container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4110" y="1579705"/>
            <a:ext cx="5691554" cy="30658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Large </a:t>
            </a:r>
            <a:r>
              <a:rPr lang="en-US" altLang="en-US" dirty="0"/>
              <a:t>foam cup………………….………$</a:t>
            </a:r>
            <a:r>
              <a:rPr lang="en-US" altLang="en-US" dirty="0" smtClean="0"/>
              <a:t>0.50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Small foam cup………………………....$0.25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Paper </a:t>
            </a:r>
            <a:r>
              <a:rPr lang="en-US" altLang="en-US" dirty="0"/>
              <a:t>cup</a:t>
            </a:r>
            <a:r>
              <a:rPr lang="en-US" altLang="en-US" dirty="0" smtClean="0"/>
              <a:t>…………………….…….…….….$0.40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1510" y="2004646"/>
            <a:ext cx="43625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Tape </a:t>
            </a:r>
            <a:r>
              <a:rPr lang="en-US" altLang="en-US" sz="2000" dirty="0"/>
              <a:t>…………………………….………….…… $0.10/ </a:t>
            </a:r>
            <a:r>
              <a:rPr lang="en-US" altLang="en-US" sz="2000" dirty="0" err="1"/>
              <a:t>ft</a:t>
            </a:r>
            <a:endParaRPr lang="en-US" altLang="en-US" sz="20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Aluminum foil …………………..……  $0.30/ ft</a:t>
            </a:r>
            <a:r>
              <a:rPr lang="en-US" altLang="en-US" sz="2000" baseline="30000" dirty="0"/>
              <a:t>2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Plastic wrap   ……………….….……..$0.02 / ft</a:t>
            </a:r>
            <a:r>
              <a:rPr lang="en-US" altLang="en-US" sz="2000" baseline="30000" dirty="0"/>
              <a:t>2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9877" y="4747847"/>
            <a:ext cx="861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may add additional materials, but must include the cost.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6220"/>
            <a:ext cx="10394707" cy="42283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Normally, a container would take at least 6 days to reach Liberia. </a:t>
            </a:r>
          </a:p>
          <a:p>
            <a:r>
              <a:rPr lang="en-US" sz="2400" dirty="0" smtClean="0"/>
              <a:t>Due to time restraints, the temperature of your container must be recorded for at least 30 minutes. </a:t>
            </a:r>
          </a:p>
          <a:p>
            <a:r>
              <a:rPr lang="en-US" sz="2400" dirty="0" smtClean="0"/>
              <a:t>A data table must be constructed by each group member to keep track of your results. </a:t>
            </a:r>
          </a:p>
          <a:p>
            <a:r>
              <a:rPr lang="en-US" sz="2400" dirty="0" smtClean="0"/>
              <a:t>A graph of your results must be completed.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00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15108"/>
            <a:ext cx="10396882" cy="1122658"/>
          </a:xfrm>
        </p:spPr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75008"/>
            <a:ext cx="11033975" cy="4099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is it?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277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problem? </a:t>
            </a:r>
            <a:br>
              <a:rPr lang="en-US" dirty="0" smtClean="0"/>
            </a:br>
            <a:r>
              <a:rPr lang="en-US" dirty="0" smtClean="0"/>
              <a:t>Vaccine Handling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88664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Receive </a:t>
            </a:r>
            <a:r>
              <a:rPr lang="en-US" sz="4400" dirty="0"/>
              <a:t>vaccine </a:t>
            </a:r>
            <a:r>
              <a:rPr lang="en-US" sz="4400" dirty="0" smtClean="0"/>
              <a:t>shipments- </a:t>
            </a:r>
          </a:p>
          <a:p>
            <a:pPr lvl="1"/>
            <a:r>
              <a:rPr lang="en-US" sz="4400" dirty="0" smtClean="0"/>
              <a:t>Open </a:t>
            </a:r>
            <a:r>
              <a:rPr lang="en-US" sz="4400" dirty="0"/>
              <a:t>package </a:t>
            </a:r>
            <a:r>
              <a:rPr lang="en-US" sz="4400" dirty="0" smtClean="0"/>
              <a:t>immediately</a:t>
            </a:r>
          </a:p>
          <a:p>
            <a:pPr lvl="1"/>
            <a:r>
              <a:rPr lang="en-US" sz="4400" dirty="0" smtClean="0"/>
              <a:t>Maintain </a:t>
            </a:r>
            <a:r>
              <a:rPr lang="en-US" sz="4400" dirty="0"/>
              <a:t>the cold chain!</a:t>
            </a:r>
          </a:p>
          <a:p>
            <a:r>
              <a:rPr lang="en-US" sz="4400" dirty="0" smtClean="0"/>
              <a:t>Know </a:t>
            </a:r>
            <a:r>
              <a:rPr lang="en-US" sz="4400" dirty="0"/>
              <a:t>where to put which </a:t>
            </a:r>
            <a:r>
              <a:rPr lang="en-US" sz="4400" dirty="0" smtClean="0"/>
              <a:t>vaccines</a:t>
            </a:r>
          </a:p>
          <a:p>
            <a:pPr lvl="1"/>
            <a:r>
              <a:rPr lang="en-US" sz="4400" dirty="0" smtClean="0"/>
              <a:t>Refrigerator </a:t>
            </a:r>
            <a:r>
              <a:rPr lang="en-US" sz="4400" dirty="0"/>
              <a:t>or freezer</a:t>
            </a:r>
            <a:r>
              <a:rPr lang="en-US" sz="4400" dirty="0" smtClean="0"/>
              <a:t>?</a:t>
            </a:r>
          </a:p>
          <a:p>
            <a:pPr lvl="1"/>
            <a:r>
              <a:rPr lang="en-US" sz="4400" dirty="0" smtClean="0"/>
              <a:t>Monitor </a:t>
            </a:r>
            <a:r>
              <a:rPr lang="en-US" sz="4400" dirty="0"/>
              <a:t>temperatures</a:t>
            </a:r>
          </a:p>
          <a:p>
            <a:r>
              <a:rPr lang="en-US" sz="4400" dirty="0" smtClean="0"/>
              <a:t>Report </a:t>
            </a:r>
            <a:r>
              <a:rPr lang="en-US" sz="4400" dirty="0"/>
              <a:t>refrigerator power failure and </a:t>
            </a:r>
            <a:r>
              <a:rPr lang="en-US" sz="4400" dirty="0" smtClean="0"/>
              <a:t>other problems</a:t>
            </a:r>
            <a:endParaRPr lang="en-US" sz="4400" dirty="0"/>
          </a:p>
          <a:p>
            <a:r>
              <a:rPr lang="en-US" sz="4400" dirty="0" smtClean="0"/>
              <a:t>Transport </a:t>
            </a:r>
            <a:r>
              <a:rPr lang="en-US" sz="4400" dirty="0"/>
              <a:t>vaccines properly</a:t>
            </a:r>
          </a:p>
          <a:p>
            <a:endParaRPr lang="en-US" dirty="0"/>
          </a:p>
        </p:txBody>
      </p:sp>
      <p:sp>
        <p:nvSpPr>
          <p:cNvPr id="4" name="AutoShape 2" descr="Image result for vaccine vial"/>
          <p:cNvSpPr>
            <a:spLocks noChangeAspect="1" noChangeArrowheads="1"/>
          </p:cNvSpPr>
          <p:nvPr/>
        </p:nvSpPr>
        <p:spPr bwMode="auto">
          <a:xfrm>
            <a:off x="-1067918" y="12617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ccine v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126" y="2063396"/>
            <a:ext cx="2869212" cy="28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336627"/>
          </a:xfrm>
        </p:spPr>
        <p:txBody>
          <a:bodyPr/>
          <a:lstStyle/>
          <a:p>
            <a:r>
              <a:rPr lang="en-US" dirty="0" smtClean="0"/>
              <a:t>If a new vaccine is created, a container will be needed to house the vaccine under the appropriate conditions as it travels to South America  and to locations where it is needed. </a:t>
            </a:r>
          </a:p>
          <a:p>
            <a:r>
              <a:rPr lang="en-US" dirty="0" smtClean="0"/>
              <a:t>What can we keep in mind?</a:t>
            </a:r>
            <a:endParaRPr lang="en-US" dirty="0"/>
          </a:p>
        </p:txBody>
      </p:sp>
      <p:pic>
        <p:nvPicPr>
          <p:cNvPr id="2050" name="Picture 2" descr="http://i00.i.aliimg.com/img/pb/842/799/393/393799842_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09" y="3280349"/>
            <a:ext cx="4532335" cy="26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Insulation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 are going on a field trip and must pack a lunch to take with you. You put a can of cold soda in your lunch bag in the morning,  but when you open your lunch later that day the soda was warm! What happen?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11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Soda Can Insulation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8834673"/>
              </p:ext>
            </p:extLst>
          </p:nvPr>
        </p:nvGraphicFramePr>
        <p:xfrm>
          <a:off x="685800" y="2063750"/>
          <a:ext cx="103949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/>
                <a:gridCol w="3464983"/>
                <a:gridCol w="34649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Material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Temperature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soda after Refrigeration (⁰C)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Temperature of soda after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hour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of insulation (⁰C)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Wool sock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Paper Towel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Wrap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Cotton sock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9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63969"/>
            <a:ext cx="10394707" cy="39272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Heat – the transfer of thermal energy</a:t>
            </a:r>
          </a:p>
          <a:p>
            <a:r>
              <a:rPr lang="en-US" sz="3600" dirty="0" smtClean="0"/>
              <a:t>Temperature – an indication of the amount of energy</a:t>
            </a:r>
          </a:p>
          <a:p>
            <a:r>
              <a:rPr lang="en-US" sz="3600" dirty="0" smtClean="0"/>
              <a:t>Insulator – material that reduces the rate of heat transfer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5123" y="445478"/>
            <a:ext cx="10394707" cy="5104954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Conduction</a:t>
            </a:r>
            <a:r>
              <a:rPr lang="en-US" sz="4000" dirty="0" smtClean="0">
                <a:latin typeface="Cambria" panose="02040503050406030204" pitchFamily="18" charset="0"/>
              </a:rPr>
              <a:t> is the way thermal energy transfer from one substance to another by direct contact</a:t>
            </a:r>
          </a:p>
          <a:p>
            <a:r>
              <a:rPr lang="en-US" sz="4000" b="1" dirty="0">
                <a:latin typeface="Cambria" panose="02040503050406030204" pitchFamily="18" charset="0"/>
              </a:rPr>
              <a:t>Radiation</a:t>
            </a:r>
            <a:r>
              <a:rPr lang="en-US" sz="4000" dirty="0">
                <a:latin typeface="Cambria" panose="02040503050406030204" pitchFamily="18" charset="0"/>
              </a:rPr>
              <a:t> is the transfer of energy in the form of electromagnetic </a:t>
            </a:r>
            <a:r>
              <a:rPr lang="en-US" sz="4000" dirty="0" smtClean="0">
                <a:latin typeface="Cambria" panose="02040503050406030204" pitchFamily="18" charset="0"/>
              </a:rPr>
              <a:t>waves</a:t>
            </a:r>
          </a:p>
          <a:p>
            <a:r>
              <a:rPr lang="en-US" sz="4000" b="1" dirty="0">
                <a:latin typeface="Cambria" panose="02040503050406030204" pitchFamily="18" charset="0"/>
              </a:rPr>
              <a:t>Convection</a:t>
            </a:r>
            <a:r>
              <a:rPr lang="en-US" sz="4000" dirty="0">
                <a:latin typeface="Cambria" panose="02040503050406030204" pitchFamily="18" charset="0"/>
              </a:rPr>
              <a:t> occurs when moving fluids (gases and liquids)  rise and fall due to differences in density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2636</TotalTime>
  <Words>497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Main Event</vt:lpstr>
      <vt:lpstr>Heat Transfer</vt:lpstr>
      <vt:lpstr>Day 1</vt:lpstr>
      <vt:lpstr>Zika Virus</vt:lpstr>
      <vt:lpstr>Engineering problem?  Vaccine Handling and Storage</vt:lpstr>
      <vt:lpstr>How Can we help?</vt:lpstr>
      <vt:lpstr>Insulation Problem </vt:lpstr>
      <vt:lpstr>Soda Can Insulation </vt:lpstr>
      <vt:lpstr>PowerPoint Presentation</vt:lpstr>
      <vt:lpstr>PowerPoint Presentation</vt:lpstr>
      <vt:lpstr>Design challenge</vt:lpstr>
      <vt:lpstr>Day 3</vt:lpstr>
      <vt:lpstr>Cost of materials</vt:lpstr>
      <vt:lpstr>Time restraints</vt:lpstr>
    </vt:vector>
  </TitlesOfParts>
  <Company>Boone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White, Jennifer (CMS)</dc:creator>
  <cp:lastModifiedBy>Schwartz, Carrie M</cp:lastModifiedBy>
  <cp:revision>31</cp:revision>
  <dcterms:created xsi:type="dcterms:W3CDTF">2015-03-12T14:41:49Z</dcterms:created>
  <dcterms:modified xsi:type="dcterms:W3CDTF">2016-03-23T19:58:55Z</dcterms:modified>
</cp:coreProperties>
</file>