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5" r:id="rId4"/>
    <p:sldId id="260" r:id="rId5"/>
    <p:sldId id="261" r:id="rId6"/>
    <p:sldId id="262" r:id="rId7"/>
    <p:sldId id="266" r:id="rId8"/>
    <p:sldId id="268" r:id="rId9"/>
    <p:sldId id="263"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FB27AB8-9D27-4946-8A33-F3968CC1238C}" type="datetimeFigureOut">
              <a:rPr lang="en-US" smtClean="0"/>
              <a:t>5/4/2016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CE3E13-B159-4842-89F9-D51BF033872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B27AB8-9D27-4946-8A33-F3968CC1238C}"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E3E13-B159-4842-89F9-D51BF03387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CE3E13-B159-4842-89F9-D51BF033872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B27AB8-9D27-4946-8A33-F3968CC1238C}"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B27AB8-9D27-4946-8A33-F3968CC1238C}"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CE3E13-B159-4842-89F9-D51BF033872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FB27AB8-9D27-4946-8A33-F3968CC1238C}" type="datetimeFigureOut">
              <a:rPr lang="en-US" smtClean="0"/>
              <a:t>5/4/2016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CE3E13-B159-4842-89F9-D51BF033872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FB27AB8-9D27-4946-8A33-F3968CC1238C}"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E3E13-B159-4842-89F9-D51BF033872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FB27AB8-9D27-4946-8A33-F3968CC1238C}" type="datetimeFigureOut">
              <a:rPr lang="en-US" smtClean="0"/>
              <a:t>5/4/2016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CE3E13-B159-4842-89F9-D51BF033872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B27AB8-9D27-4946-8A33-F3968CC1238C}"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CE3E13-B159-4842-89F9-D51BF03387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FB27AB8-9D27-4946-8A33-F3968CC1238C}"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CE3E13-B159-4842-89F9-D51BF03387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CE3E13-B159-4842-89F9-D51BF033872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FB27AB8-9D27-4946-8A33-F3968CC1238C}" type="datetimeFigureOut">
              <a:rPr lang="en-US" smtClean="0"/>
              <a:t>5/4/2016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CE3E13-B159-4842-89F9-D51BF033872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FB27AB8-9D27-4946-8A33-F3968CC1238C}" type="datetimeFigureOut">
              <a:rPr lang="en-US" smtClean="0"/>
              <a:t>5/4/2016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FB27AB8-9D27-4946-8A33-F3968CC1238C}" type="datetimeFigureOut">
              <a:rPr lang="en-US" smtClean="0"/>
              <a:t>5/4/2016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CE3E13-B159-4842-89F9-D51BF033872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WxJKXGugfh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RMINSD7MmT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86200"/>
            <a:ext cx="8763000" cy="1752600"/>
          </a:xfrm>
        </p:spPr>
        <p:txBody>
          <a:bodyPr/>
          <a:lstStyle/>
          <a:p>
            <a:r>
              <a:rPr lang="en-US" dirty="0" smtClean="0">
                <a:hlinkClick r:id="rId2"/>
              </a:rPr>
              <a:t>https://www.youtube.com/watch?v=WxJKXGugfh8</a:t>
            </a:r>
            <a:endParaRPr lang="en-US" dirty="0" smtClean="0"/>
          </a:p>
          <a:p>
            <a:endParaRPr lang="en-US" dirty="0"/>
          </a:p>
        </p:txBody>
      </p:sp>
      <p:sp>
        <p:nvSpPr>
          <p:cNvPr id="2" name="Title 1"/>
          <p:cNvSpPr>
            <a:spLocks noGrp="1"/>
          </p:cNvSpPr>
          <p:nvPr>
            <p:ph type="ctrTitle"/>
          </p:nvPr>
        </p:nvSpPr>
        <p:spPr/>
        <p:txBody>
          <a:bodyPr/>
          <a:lstStyle/>
          <a:p>
            <a:r>
              <a:rPr lang="en-US" dirty="0" smtClean="0"/>
              <a:t>Analog vs. Digital</a:t>
            </a:r>
            <a:endParaRPr lang="en-US" dirty="0"/>
          </a:p>
        </p:txBody>
      </p:sp>
    </p:spTree>
    <p:extLst>
      <p:ext uri="{BB962C8B-B14F-4D97-AF65-F5344CB8AC3E}">
        <p14:creationId xmlns:p14="http://schemas.microsoft.com/office/powerpoint/2010/main" val="1837453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3810000" cy="3763962"/>
          </a:xfrm>
        </p:spPr>
        <p:txBody>
          <a:bodyPr/>
          <a:lstStyle/>
          <a:p>
            <a:r>
              <a:rPr lang="en-US" dirty="0" smtClean="0"/>
              <a:t>Assessment Checkpoint</a:t>
            </a:r>
            <a:endParaRPr lang="en-US" dirty="0"/>
          </a:p>
        </p:txBody>
      </p:sp>
      <p:pic>
        <p:nvPicPr>
          <p:cNvPr id="4" name="Content Placeholder 3" descr="Screen Clippi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86200" y="62186"/>
            <a:ext cx="3276600" cy="6628526"/>
          </a:xfrm>
        </p:spPr>
      </p:pic>
    </p:spTree>
    <p:extLst>
      <p:ext uri="{BB962C8B-B14F-4D97-AF65-F5344CB8AC3E}">
        <p14:creationId xmlns:p14="http://schemas.microsoft.com/office/powerpoint/2010/main" val="2105515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Rubric</a:t>
            </a:r>
            <a:endParaRPr lang="en-US" dirty="0"/>
          </a:p>
        </p:txBody>
      </p:sp>
      <p:pic>
        <p:nvPicPr>
          <p:cNvPr id="4" name="Content Placeholder 3" descr="Screen Clippi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0925" y="1143000"/>
            <a:ext cx="7698377" cy="5181600"/>
          </a:xfrm>
        </p:spPr>
      </p:pic>
    </p:spTree>
    <p:extLst>
      <p:ext uri="{BB962C8B-B14F-4D97-AF65-F5344CB8AC3E}">
        <p14:creationId xmlns:p14="http://schemas.microsoft.com/office/powerpoint/2010/main" val="561005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dirty="0" smtClean="0"/>
              <a:t>Activity 2:</a:t>
            </a:r>
            <a:br>
              <a:rPr lang="en-US" dirty="0" smtClean="0"/>
            </a:br>
            <a:r>
              <a:rPr lang="en-US" dirty="0" smtClean="0"/>
              <a:t>Analog </a:t>
            </a:r>
            <a:r>
              <a:rPr lang="en-US" dirty="0" smtClean="0"/>
              <a:t>Communication</a:t>
            </a:r>
            <a:endParaRPr lang="en-US" dirty="0"/>
          </a:p>
        </p:txBody>
      </p:sp>
      <p:sp>
        <p:nvSpPr>
          <p:cNvPr id="3" name="Content Placeholder 2"/>
          <p:cNvSpPr>
            <a:spLocks noGrp="1"/>
          </p:cNvSpPr>
          <p:nvPr>
            <p:ph sz="quarter" idx="1"/>
          </p:nvPr>
        </p:nvSpPr>
        <p:spPr>
          <a:xfrm>
            <a:off x="457200" y="1371600"/>
            <a:ext cx="8229600" cy="5257800"/>
          </a:xfrm>
        </p:spPr>
        <p:txBody>
          <a:bodyPr>
            <a:normAutofit lnSpcReduction="10000"/>
          </a:bodyPr>
          <a:lstStyle/>
          <a:p>
            <a:r>
              <a:rPr lang="en-US" dirty="0" smtClean="0"/>
              <a:t>codes are </a:t>
            </a:r>
            <a:r>
              <a:rPr lang="en-US" dirty="0" smtClean="0"/>
              <a:t>based </a:t>
            </a:r>
            <a:r>
              <a:rPr lang="en-US" dirty="0" smtClean="0"/>
              <a:t>on </a:t>
            </a:r>
            <a:r>
              <a:rPr lang="en-US" dirty="0" smtClean="0"/>
              <a:t>the amplitude of the pulse (this is how AM, or amplitude modulation, radio signals work). </a:t>
            </a:r>
          </a:p>
          <a:p>
            <a:r>
              <a:rPr lang="en-US" dirty="0" smtClean="0"/>
              <a:t>To model analog wave transmission, the concept is for you to send a predetermined set of different amplitudes of waves, and for the receiver to pick up and identify those various amplitudes. </a:t>
            </a:r>
            <a:endParaRPr lang="en-US" dirty="0" smtClean="0"/>
          </a:p>
          <a:p>
            <a:pPr lvl="1"/>
            <a:r>
              <a:rPr lang="en-US" dirty="0" smtClean="0"/>
              <a:t>For </a:t>
            </a:r>
            <a:r>
              <a:rPr lang="en-US" dirty="0" smtClean="0"/>
              <a:t>examples of generating analog waves that have a wide variety of possible amplitudes, you could create a code using wave signals with amplitudes in units varying between 20 and 60 cm. For example, the transmitter may intend to send the coded four-value amplitude signal of 10 cm, 40 cm, 30 cm, and 60 cm. As one of those waves comes by, the receiver indicates which amplitude was received. </a:t>
            </a:r>
            <a:endParaRPr lang="en-US" dirty="0"/>
          </a:p>
        </p:txBody>
      </p:sp>
    </p:spTree>
    <p:extLst>
      <p:ext uri="{BB962C8B-B14F-4D97-AF65-F5344CB8AC3E}">
        <p14:creationId xmlns:p14="http://schemas.microsoft.com/office/powerpoint/2010/main" val="686378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Given the difficulty of precisely sensing a specific amplitude, the receiver might tell the image generator to write down a received code of 20 cm, 60 cm, 10 cm, and 50 cm. In this example, the receiver got none of the four values correct, probably in part due to the spring rubbing on the floor/table as the wave pulse passed down the line. </a:t>
            </a:r>
          </a:p>
          <a:p>
            <a:r>
              <a:rPr lang="en-US" dirty="0" smtClean="0"/>
              <a:t>This imprecision would register as static (or a degradation of the signal from the original transmission.)</a:t>
            </a:r>
            <a:endParaRPr lang="en-US" dirty="0"/>
          </a:p>
        </p:txBody>
      </p:sp>
    </p:spTree>
    <p:extLst>
      <p:ext uri="{BB962C8B-B14F-4D97-AF65-F5344CB8AC3E}">
        <p14:creationId xmlns:p14="http://schemas.microsoft.com/office/powerpoint/2010/main" val="4237155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t>Did you find it harder to consistently get 100% accuracy with this analog signal—which represents “static” in the signal?</a:t>
            </a:r>
          </a:p>
          <a:p>
            <a:r>
              <a:rPr lang="en-US" dirty="0" smtClean="0"/>
              <a:t>This approach models disturbances to amplitude modulation analog signals in the atmosphere, something most noticeable during a thunderstorm. </a:t>
            </a:r>
          </a:p>
          <a:p>
            <a:r>
              <a:rPr lang="en-US" dirty="0"/>
              <a:t>V</a:t>
            </a:r>
            <a:r>
              <a:rPr lang="en-US" dirty="0" smtClean="0"/>
              <a:t>ideo with some static (e.g., the 1969 Moon landing, which is available on YouTube) to provide contrast to the digital TV signals with which you are familiar.</a:t>
            </a:r>
          </a:p>
          <a:p>
            <a:pPr lvl="1"/>
            <a:r>
              <a:rPr lang="en-US" dirty="0" smtClean="0"/>
              <a:t>	</a:t>
            </a:r>
            <a:r>
              <a:rPr lang="en-US" dirty="0" smtClean="0">
                <a:hlinkClick r:id="rId2"/>
              </a:rPr>
              <a:t>https://www.youtube.com/watch?v=RMINSD7MmT4</a:t>
            </a:r>
            <a:endParaRPr lang="en-US" dirty="0" smtClean="0"/>
          </a:p>
          <a:p>
            <a:endParaRPr lang="en-US" dirty="0"/>
          </a:p>
        </p:txBody>
      </p:sp>
    </p:spTree>
    <p:extLst>
      <p:ext uri="{BB962C8B-B14F-4D97-AF65-F5344CB8AC3E}">
        <p14:creationId xmlns:p14="http://schemas.microsoft.com/office/powerpoint/2010/main" val="15726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Activity 3:  Sending the Letter X</a:t>
            </a:r>
            <a:endParaRPr lang="en-US" dirty="0"/>
          </a:p>
        </p:txBody>
      </p:sp>
      <p:sp>
        <p:nvSpPr>
          <p:cNvPr id="3" name="Content Placeholder 2"/>
          <p:cNvSpPr>
            <a:spLocks noGrp="1"/>
          </p:cNvSpPr>
          <p:nvPr>
            <p:ph sz="quarter" idx="1"/>
          </p:nvPr>
        </p:nvSpPr>
        <p:spPr>
          <a:xfrm>
            <a:off x="457200" y="1066801"/>
            <a:ext cx="8229600" cy="3810000"/>
          </a:xfrm>
        </p:spPr>
        <p:txBody>
          <a:bodyPr>
            <a:normAutofit fontScale="77500" lnSpcReduction="20000"/>
          </a:bodyPr>
          <a:lstStyle/>
          <a:p>
            <a:r>
              <a:rPr lang="en-US" dirty="0" smtClean="0"/>
              <a:t>With the communication technology model now firmly established, the next transmission will send the letter X (see Figure 4) rather than a random stream of 0 and 1 digits. </a:t>
            </a:r>
          </a:p>
          <a:p>
            <a:r>
              <a:rPr lang="en-US" dirty="0" smtClean="0"/>
              <a:t>You need to all be aware of the sequence for putting either a 0 or a 1 in each of the boxes in a 3 × 3 grid, which is typically done left to right, from top row to bottom. </a:t>
            </a:r>
          </a:p>
          <a:p>
            <a:r>
              <a:rPr lang="en-US" dirty="0" smtClean="0"/>
              <a:t>Once that ordering of received signals is clear then your streams of 0s and 1s would be recorded by the image generator in a 3 × 3 box they have drawn on grid paper, rather than recording the stream in one long, continuous line. </a:t>
            </a:r>
          </a:p>
          <a:p>
            <a:r>
              <a:rPr lang="en-US" dirty="0" smtClean="0"/>
              <a:t>A nine-digit stream of 0s and 1s will fill this 3 × 3 grid, with each 1 represented by a shaded cell and each 0 represented by a white cell.</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4831304"/>
            <a:ext cx="6792273" cy="1562318"/>
          </a:xfrm>
          <a:prstGeom prst="rect">
            <a:avLst/>
          </a:prstGeom>
        </p:spPr>
      </p:pic>
    </p:spTree>
    <p:extLst>
      <p:ext uri="{BB962C8B-B14F-4D97-AF65-F5344CB8AC3E}">
        <p14:creationId xmlns:p14="http://schemas.microsoft.com/office/powerpoint/2010/main" val="1166822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Letters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After successfully sending the letter X, send out a few more low-resolution letters to each other. </a:t>
            </a:r>
          </a:p>
          <a:p>
            <a:r>
              <a:rPr lang="en-US" dirty="0" smtClean="0"/>
              <a:t>Taking turns with each role, create a letter in a 3 × 3 grid by shading in cells to make a letter, such as those shown in Figure 5. </a:t>
            </a:r>
          </a:p>
          <a:p>
            <a:r>
              <a:rPr lang="en-US" dirty="0" smtClean="0"/>
              <a:t>The transmitter then generates the nine-digit code for the letter, and that code is sent to the receiver, who then tells the image generator whether to record a 0 or 1 in the “message grid,” which is simply a blank 3 × 3 grid on the paper being used by the image generator. </a:t>
            </a:r>
          </a:p>
          <a:p>
            <a:r>
              <a:rPr lang="en-US" dirty="0" smtClean="0"/>
              <a:t>Finally, after the image generator shades in all of the 1s transmitted, the message grid should be the same letter as the one originally sent (see Figure 5).</a:t>
            </a:r>
            <a:endParaRPr lang="en-US" dirty="0"/>
          </a:p>
        </p:txBody>
      </p:sp>
    </p:spTree>
    <p:extLst>
      <p:ext uri="{BB962C8B-B14F-4D97-AF65-F5344CB8AC3E}">
        <p14:creationId xmlns:p14="http://schemas.microsoft.com/office/powerpoint/2010/main" val="2111793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 Clippi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9231" y="1981200"/>
            <a:ext cx="9008569" cy="2467234"/>
          </a:xfrm>
        </p:spPr>
      </p:pic>
    </p:spTree>
    <p:extLst>
      <p:ext uri="{BB962C8B-B14F-4D97-AF65-F5344CB8AC3E}">
        <p14:creationId xmlns:p14="http://schemas.microsoft.com/office/powerpoint/2010/main" val="3743465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983346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Communications</a:t>
            </a:r>
            <a:endParaRPr lang="en-US" dirty="0"/>
          </a:p>
        </p:txBody>
      </p:sp>
      <p:sp>
        <p:nvSpPr>
          <p:cNvPr id="3" name="Content Placeholder 2"/>
          <p:cNvSpPr>
            <a:spLocks noGrp="1"/>
          </p:cNvSpPr>
          <p:nvPr>
            <p:ph sz="quarter" idx="1"/>
          </p:nvPr>
        </p:nvSpPr>
        <p:spPr/>
        <p:txBody>
          <a:bodyPr>
            <a:normAutofit/>
          </a:bodyPr>
          <a:lstStyle/>
          <a:p>
            <a:r>
              <a:rPr lang="en-US" dirty="0" smtClean="0"/>
              <a:t>Wave </a:t>
            </a:r>
            <a:r>
              <a:rPr lang="en-US" dirty="0" smtClean="0"/>
              <a:t>signal </a:t>
            </a:r>
            <a:r>
              <a:rPr lang="en-US" dirty="0" smtClean="0"/>
              <a:t>are sent </a:t>
            </a:r>
            <a:r>
              <a:rPr lang="en-US" dirty="0" smtClean="0"/>
              <a:t>in pulses (digital, or discrete) </a:t>
            </a:r>
            <a:endParaRPr lang="en-US" dirty="0" smtClean="0"/>
          </a:p>
          <a:p>
            <a:r>
              <a:rPr lang="en-US" dirty="0"/>
              <a:t>The amplitude of the pulse does </a:t>
            </a:r>
            <a:r>
              <a:rPr lang="en-US" dirty="0" smtClean="0"/>
              <a:t>matter</a:t>
            </a:r>
          </a:p>
          <a:p>
            <a:pPr lvl="1"/>
            <a:r>
              <a:rPr lang="en-US" dirty="0" smtClean="0"/>
              <a:t>as </a:t>
            </a:r>
            <a:r>
              <a:rPr lang="en-US" dirty="0"/>
              <a:t>long as it is big enough to reliably reach the receiver at the other </a:t>
            </a:r>
            <a:r>
              <a:rPr lang="en-US" dirty="0" smtClean="0"/>
              <a:t>end</a:t>
            </a:r>
          </a:p>
          <a:p>
            <a:r>
              <a:rPr lang="en-US" dirty="0"/>
              <a:t>E</a:t>
            </a:r>
            <a:r>
              <a:rPr lang="en-US" dirty="0" smtClean="0"/>
              <a:t>ither </a:t>
            </a:r>
            <a:r>
              <a:rPr lang="en-US" dirty="0"/>
              <a:t>a 0 or a 1 is transmitted, and there are no concerns about in-between values. </a:t>
            </a:r>
          </a:p>
          <a:p>
            <a:endParaRPr lang="en-US" dirty="0" smtClean="0"/>
          </a:p>
        </p:txBody>
      </p:sp>
    </p:spTree>
    <p:extLst>
      <p:ext uri="{BB962C8B-B14F-4D97-AF65-F5344CB8AC3E}">
        <p14:creationId xmlns:p14="http://schemas.microsoft.com/office/powerpoint/2010/main" val="950008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  </a:t>
            </a:r>
            <a:br>
              <a:rPr lang="en-US" dirty="0" smtClean="0"/>
            </a:br>
            <a:r>
              <a:rPr lang="en-US" dirty="0" smtClean="0"/>
              <a:t>First Message—a </a:t>
            </a:r>
            <a:r>
              <a:rPr lang="en-US" dirty="0"/>
              <a:t>D</a:t>
            </a:r>
            <a:r>
              <a:rPr lang="en-US" dirty="0" smtClean="0"/>
              <a:t>igital Stream</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What does digital mean (in terms of an adjective describing transmitting messages)?</a:t>
            </a:r>
          </a:p>
          <a:p>
            <a:pPr lvl="1"/>
            <a:r>
              <a:rPr lang="en-US" dirty="0" smtClean="0"/>
              <a:t>communicating only discrete (rather than continuous) values. </a:t>
            </a:r>
          </a:p>
          <a:p>
            <a:pPr lvl="1"/>
            <a:r>
              <a:rPr lang="en-US" dirty="0" smtClean="0"/>
              <a:t>The simplest digital signals would therefore communicate only one of two possible values</a:t>
            </a:r>
          </a:p>
          <a:p>
            <a:r>
              <a:rPr lang="en-US" dirty="0" smtClean="0"/>
              <a:t>In this activity, all waves will communicate one of two possible values (e.g., a digital signal). </a:t>
            </a:r>
          </a:p>
          <a:p>
            <a:r>
              <a:rPr lang="en-US" dirty="0" smtClean="0"/>
              <a:t>When the </a:t>
            </a:r>
            <a:r>
              <a:rPr lang="en-US" dirty="0" smtClean="0">
                <a:solidFill>
                  <a:srgbClr val="FF0000"/>
                </a:solidFill>
              </a:rPr>
              <a:t>transmitter</a:t>
            </a:r>
            <a:r>
              <a:rPr lang="en-US" dirty="0" smtClean="0"/>
              <a:t> sends one pulse, that corresponds to a value of 1. </a:t>
            </a:r>
          </a:p>
          <a:p>
            <a:r>
              <a:rPr lang="en-US" dirty="0" smtClean="0"/>
              <a:t>Two quick pulses right after each other corresponds to a value of 0 (in keeping with the digital tradition of 0s and 1s rather than 1s and 2s; see Figure 2). </a:t>
            </a:r>
          </a:p>
          <a:p>
            <a:r>
              <a:rPr lang="en-US" dirty="0" smtClean="0"/>
              <a:t>Sending nothing as a 0 leads to confusion about whether something was actually sent or the </a:t>
            </a:r>
            <a:r>
              <a:rPr lang="en-US" dirty="0" smtClean="0">
                <a:solidFill>
                  <a:srgbClr val="FF0000"/>
                </a:solidFill>
              </a:rPr>
              <a:t>transmitter</a:t>
            </a:r>
            <a:r>
              <a:rPr lang="en-US" dirty="0" smtClean="0"/>
              <a:t> is just waiting longer between signals.  One way to remember that two pulses represents 0 is to think of the two pulses as canceling each other.</a:t>
            </a:r>
            <a:endParaRPr lang="en-US" dirty="0"/>
          </a:p>
        </p:txBody>
      </p:sp>
    </p:spTree>
    <p:extLst>
      <p:ext uri="{BB962C8B-B14F-4D97-AF65-F5344CB8AC3E}">
        <p14:creationId xmlns:p14="http://schemas.microsoft.com/office/powerpoint/2010/main" val="4259273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Transmitter</a:t>
            </a:r>
            <a:endParaRPr lang="en-US" dirty="0"/>
          </a:p>
        </p:txBody>
      </p:sp>
      <p:sp>
        <p:nvSpPr>
          <p:cNvPr id="3" name="Content Placeholder 2"/>
          <p:cNvSpPr>
            <a:spLocks noGrp="1"/>
          </p:cNvSpPr>
          <p:nvPr>
            <p:ph sz="quarter" idx="1"/>
          </p:nvPr>
        </p:nvSpPr>
        <p:spPr/>
        <p:txBody>
          <a:bodyPr/>
          <a:lstStyle/>
          <a:p>
            <a:r>
              <a:rPr lang="en-US" dirty="0" smtClean="0"/>
              <a:t>The student generating the wave signal is the “transmitter”</a:t>
            </a:r>
          </a:p>
          <a:p>
            <a:pPr lvl="1"/>
            <a:r>
              <a:rPr lang="en-US" dirty="0" smtClean="0"/>
              <a:t>the component in an electronic system that sends a radio or TV wave out over the air. </a:t>
            </a:r>
            <a:endParaRPr lang="en-US" dirty="0"/>
          </a:p>
        </p:txBody>
      </p:sp>
    </p:spTree>
    <p:extLst>
      <p:ext uri="{BB962C8B-B14F-4D97-AF65-F5344CB8AC3E}">
        <p14:creationId xmlns:p14="http://schemas.microsoft.com/office/powerpoint/2010/main" val="254976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student holding the other end is simply there to anchor the spring and doesn’t have an analog in the electronic system. </a:t>
            </a:r>
          </a:p>
          <a:p>
            <a:r>
              <a:rPr lang="en-US" dirty="0" smtClean="0"/>
              <a:t>A third student, the “receiver,” is now brought into the model. </a:t>
            </a:r>
          </a:p>
          <a:p>
            <a:pPr lvl="1"/>
            <a:r>
              <a:rPr lang="en-US" dirty="0" smtClean="0"/>
              <a:t>This student either wears a blindfold or closes his or her eyes so that he or she can’t see the wave pulse when it arrives.</a:t>
            </a:r>
          </a:p>
          <a:p>
            <a:r>
              <a:rPr lang="en-US" dirty="0" smtClean="0"/>
              <a:t>The blindfolded receiver puts the edge of his or her flat hand perpendicular on the floor (pinky down, thumb up) with the palm facing the spring, about 20 cm from the nonmoving spring (that distance can be varied depending on how big a wave the transmitter sends). </a:t>
            </a:r>
          </a:p>
          <a:p>
            <a:r>
              <a:rPr lang="en-US" dirty="0" smtClean="0"/>
              <a:t>The blindfolded student who senses the wave when it passes simulates how the electronic components of a receiver react when an incoming electromagnetic wave arrives—the receiver senses that a wave pulse has arrived. </a:t>
            </a:r>
            <a:endParaRPr lang="en-US" dirty="0"/>
          </a:p>
        </p:txBody>
      </p:sp>
    </p:spTree>
    <p:extLst>
      <p:ext uri="{BB962C8B-B14F-4D97-AF65-F5344CB8AC3E}">
        <p14:creationId xmlns:p14="http://schemas.microsoft.com/office/powerpoint/2010/main" val="3878229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Generator</a:t>
            </a:r>
            <a:endParaRPr lang="en-US" dirty="0"/>
          </a:p>
        </p:txBody>
      </p:sp>
      <p:sp>
        <p:nvSpPr>
          <p:cNvPr id="3" name="Content Placeholder 2"/>
          <p:cNvSpPr>
            <a:spLocks noGrp="1"/>
          </p:cNvSpPr>
          <p:nvPr>
            <p:ph sz="quarter" idx="1"/>
          </p:nvPr>
        </p:nvSpPr>
        <p:spPr/>
        <p:txBody>
          <a:bodyPr>
            <a:normAutofit/>
          </a:bodyPr>
          <a:lstStyle/>
          <a:p>
            <a:r>
              <a:rPr lang="en-US" dirty="0" smtClean="0"/>
              <a:t>Finally, a fourth student on the team is given a clipboard with graph paper and pencil. </a:t>
            </a:r>
          </a:p>
          <a:p>
            <a:pPr lvl="1"/>
            <a:r>
              <a:rPr lang="en-US" dirty="0"/>
              <a:t>T</a:t>
            </a:r>
            <a:r>
              <a:rPr lang="en-US" dirty="0" smtClean="0"/>
              <a:t>his student is the “image generator,” which simulates the components of the system that translate incoming signals received into an output message for humans to process.</a:t>
            </a:r>
            <a:endParaRPr lang="en-US" dirty="0"/>
          </a:p>
        </p:txBody>
      </p:sp>
    </p:spTree>
    <p:extLst>
      <p:ext uri="{BB962C8B-B14F-4D97-AF65-F5344CB8AC3E}">
        <p14:creationId xmlns:p14="http://schemas.microsoft.com/office/powerpoint/2010/main" val="154279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Coding Pulses into Digital 0s and 1s</a:t>
            </a:r>
            <a:endParaRPr lang="en-US" dirty="0"/>
          </a:p>
        </p:txBody>
      </p:sp>
      <p:pic>
        <p:nvPicPr>
          <p:cNvPr id="4" name="Content Placeholder 3" descr="Screen Clipping"/>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05000" y="2286000"/>
            <a:ext cx="5112405" cy="3106083"/>
          </a:xfrm>
        </p:spPr>
      </p:pic>
    </p:spTree>
    <p:extLst>
      <p:ext uri="{BB962C8B-B14F-4D97-AF65-F5344CB8AC3E}">
        <p14:creationId xmlns:p14="http://schemas.microsoft.com/office/powerpoint/2010/main" val="1212763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Directions</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r>
              <a:rPr lang="en-US" dirty="0" smtClean="0"/>
              <a:t>The </a:t>
            </a:r>
            <a:r>
              <a:rPr lang="en-US" dirty="0" smtClean="0">
                <a:solidFill>
                  <a:srgbClr val="FF0000"/>
                </a:solidFill>
              </a:rPr>
              <a:t>transmitter</a:t>
            </a:r>
            <a:r>
              <a:rPr lang="en-US" dirty="0" smtClean="0"/>
              <a:t> writes a random string of about 10 0s and 1s on an index card, keeping them secret from the </a:t>
            </a:r>
            <a:r>
              <a:rPr lang="en-US" dirty="0" smtClean="0">
                <a:solidFill>
                  <a:srgbClr val="00B050"/>
                </a:solidFill>
              </a:rPr>
              <a:t>receiver</a:t>
            </a:r>
            <a:r>
              <a:rPr lang="en-US" dirty="0" smtClean="0"/>
              <a:t> and </a:t>
            </a:r>
            <a:r>
              <a:rPr lang="en-US" dirty="0" smtClean="0">
                <a:solidFill>
                  <a:srgbClr val="0070C0"/>
                </a:solidFill>
              </a:rPr>
              <a:t>image generator</a:t>
            </a:r>
            <a:r>
              <a:rPr lang="en-US" dirty="0" smtClean="0"/>
              <a:t>, and then begins transmitting them. </a:t>
            </a:r>
          </a:p>
          <a:p>
            <a:r>
              <a:rPr lang="en-US" dirty="0" smtClean="0"/>
              <a:t>When the blinded </a:t>
            </a:r>
            <a:r>
              <a:rPr lang="en-US" dirty="0" smtClean="0">
                <a:solidFill>
                  <a:srgbClr val="00B050"/>
                </a:solidFill>
              </a:rPr>
              <a:t>receiver</a:t>
            </a:r>
            <a:r>
              <a:rPr lang="en-US" dirty="0" smtClean="0"/>
              <a:t> feels either one pulse (a 1) or two quick pulses (a 0), he or she says aloud what was received, and the </a:t>
            </a:r>
            <a:r>
              <a:rPr lang="en-US" dirty="0" smtClean="0">
                <a:solidFill>
                  <a:srgbClr val="7030A0"/>
                </a:solidFill>
              </a:rPr>
              <a:t>recorder</a:t>
            </a:r>
            <a:r>
              <a:rPr lang="en-US" dirty="0" smtClean="0"/>
              <a:t> writes it down. </a:t>
            </a:r>
          </a:p>
          <a:p>
            <a:r>
              <a:rPr lang="en-US" dirty="0" smtClean="0"/>
              <a:t>The </a:t>
            </a:r>
            <a:r>
              <a:rPr lang="en-US" dirty="0" smtClean="0">
                <a:solidFill>
                  <a:srgbClr val="FF0000"/>
                </a:solidFill>
              </a:rPr>
              <a:t>transmitter</a:t>
            </a:r>
            <a:r>
              <a:rPr lang="en-US" dirty="0" smtClean="0"/>
              <a:t> should wait until the </a:t>
            </a:r>
            <a:r>
              <a:rPr lang="en-US" dirty="0" smtClean="0">
                <a:solidFill>
                  <a:srgbClr val="00B050"/>
                </a:solidFill>
              </a:rPr>
              <a:t>receiver</a:t>
            </a:r>
            <a:r>
              <a:rPr lang="en-US" dirty="0" smtClean="0"/>
              <a:t> has verbalized the received digit to send the next one to avoid sending digits too fast. </a:t>
            </a:r>
          </a:p>
          <a:p>
            <a:r>
              <a:rPr lang="en-US" dirty="0" smtClean="0"/>
              <a:t>After sending the stream of 10 digits, the </a:t>
            </a:r>
            <a:r>
              <a:rPr lang="en-US" dirty="0" smtClean="0">
                <a:solidFill>
                  <a:srgbClr val="FF0000"/>
                </a:solidFill>
              </a:rPr>
              <a:t>transmitter</a:t>
            </a:r>
            <a:r>
              <a:rPr lang="en-US" dirty="0" smtClean="0"/>
              <a:t> says, “End of message.”</a:t>
            </a:r>
          </a:p>
          <a:p>
            <a:r>
              <a:rPr lang="en-US" dirty="0" smtClean="0"/>
              <a:t>The </a:t>
            </a:r>
            <a:r>
              <a:rPr lang="en-US" dirty="0" smtClean="0">
                <a:solidFill>
                  <a:srgbClr val="00B050"/>
                </a:solidFill>
              </a:rPr>
              <a:t>receiver</a:t>
            </a:r>
            <a:r>
              <a:rPr lang="en-US" dirty="0" smtClean="0"/>
              <a:t> takes off the blindfold, and all four team members then compare the original message stream with the recorded one.</a:t>
            </a:r>
            <a:endParaRPr lang="en-US" dirty="0"/>
          </a:p>
        </p:txBody>
      </p:sp>
    </p:spTree>
    <p:extLst>
      <p:ext uri="{BB962C8B-B14F-4D97-AF65-F5344CB8AC3E}">
        <p14:creationId xmlns:p14="http://schemas.microsoft.com/office/powerpoint/2010/main" val="2048153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Strengths and Weaknesses of Model</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a:t>I</a:t>
            </a:r>
            <a:r>
              <a:rPr lang="en-US" dirty="0" smtClean="0"/>
              <a:t>dentify what each part of the model represents</a:t>
            </a:r>
          </a:p>
          <a:p>
            <a:r>
              <a:rPr lang="en-US" dirty="0" smtClean="0"/>
              <a:t>What are the model’s strengths?</a:t>
            </a:r>
          </a:p>
          <a:p>
            <a:r>
              <a:rPr lang="en-US" dirty="0" smtClean="0"/>
              <a:t>What are the model’s limitations?</a:t>
            </a:r>
          </a:p>
          <a:p>
            <a:r>
              <a:rPr lang="en-US" dirty="0" smtClean="0"/>
              <a:t>How might the model help in terms of thinking about the science. </a:t>
            </a:r>
          </a:p>
          <a:p>
            <a:r>
              <a:rPr lang="en-US" dirty="0"/>
              <a:t>D</a:t>
            </a:r>
            <a:r>
              <a:rPr lang="en-US" dirty="0" smtClean="0"/>
              <a:t>ocument in their science notebooks this specific model (using sketches and labels) and its strengths and weaknesses.</a:t>
            </a:r>
            <a:endParaRPr lang="en-US" dirty="0"/>
          </a:p>
        </p:txBody>
      </p:sp>
    </p:spTree>
    <p:extLst>
      <p:ext uri="{BB962C8B-B14F-4D97-AF65-F5344CB8AC3E}">
        <p14:creationId xmlns:p14="http://schemas.microsoft.com/office/powerpoint/2010/main" val="2223374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499</TotalTime>
  <Words>1258</Words>
  <Application>Microsoft Office PowerPoint</Application>
  <PresentationFormat>On-screen Show (4:3)</PresentationFormat>
  <Paragraphs>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Analog vs. Digital</vt:lpstr>
      <vt:lpstr>Digital Communications</vt:lpstr>
      <vt:lpstr>Activity 1:   First Message—a Digital Stream</vt:lpstr>
      <vt:lpstr>Transmitter</vt:lpstr>
      <vt:lpstr>Receiver</vt:lpstr>
      <vt:lpstr>Image Generator</vt:lpstr>
      <vt:lpstr>Coding Pulses into Digital 0s and 1s</vt:lpstr>
      <vt:lpstr>Task Directions</vt:lpstr>
      <vt:lpstr>Strengths and Weaknesses of Model</vt:lpstr>
      <vt:lpstr>Assessment Checkpoint</vt:lpstr>
      <vt:lpstr>Rubric</vt:lpstr>
      <vt:lpstr>Activity 2: Analog Communication</vt:lpstr>
      <vt:lpstr>PowerPoint Presentation</vt:lpstr>
      <vt:lpstr>Static</vt:lpstr>
      <vt:lpstr>Activity 3:  Sending the Letter X</vt:lpstr>
      <vt:lpstr>Sending Letters</vt:lpstr>
      <vt:lpstr>PowerPoint Presentation</vt:lpstr>
      <vt:lpstr>PowerPoint Presentation</vt:lpstr>
    </vt:vector>
  </TitlesOfParts>
  <Company>Boone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Hansel, Julia</dc:creator>
  <cp:lastModifiedBy>Schwartz, Carrie M</cp:lastModifiedBy>
  <cp:revision>14</cp:revision>
  <dcterms:created xsi:type="dcterms:W3CDTF">2015-04-29T12:19:46Z</dcterms:created>
  <dcterms:modified xsi:type="dcterms:W3CDTF">2016-05-04T13:46:24Z</dcterms:modified>
</cp:coreProperties>
</file>