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72" r:id="rId5"/>
    <p:sldId id="268" r:id="rId6"/>
    <p:sldId id="269" r:id="rId7"/>
    <p:sldId id="281" r:id="rId8"/>
    <p:sldId id="282" r:id="rId9"/>
    <p:sldId id="270" r:id="rId10"/>
    <p:sldId id="278" r:id="rId11"/>
    <p:sldId id="274" r:id="rId12"/>
    <p:sldId id="277" r:id="rId13"/>
    <p:sldId id="283" r:id="rId14"/>
    <p:sldId id="28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E3ACE4-5AEA-43A0-A8CF-6B50F1A8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302F7E-6F58-4A5C-B7EA-004680F43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6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4480F-B5F3-486D-B43D-07698E75F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26470-BF7E-4F41-949A-DADD1A39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211A-625F-483F-8421-3E807B26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A2590-ED5A-4E6D-BBE9-B9DB046E1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98FD1-CA2C-422A-B0FE-2138E52DB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A89E1-366F-4993-971A-763D890C5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20303-7A5E-4773-B24C-28AF709A0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D03C-4139-43B0-8A27-69D9824F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1DB13-D53E-464A-AED7-AB041BBC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BB9B-B726-4106-9884-536B5C2D4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098B-ECC4-4594-ABCD-74FAFBADB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032E369-BE7F-449D-9694-960B82A4C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images.google.com/imgres?imgurl=http://library.thinkquest.org/CR0212089/bac13.jpg&amp;imgrefurl=http://library.thinkquest.org/CR0212089/bac.htm&amp;h=144&amp;w=145&amp;sz=40&amp;tbnid=G51zjcYWfHLRdM:&amp;tbnh=88&amp;tbnw=89&amp;hl=en&amp;start=8&amp;prev=/images?q=rod+bacteria&amp;svnum=10&amp;hl=en&amp;lr=" TargetMode="External"/><Relationship Id="rId7" Type="http://schemas.openxmlformats.org/officeDocument/2006/relationships/hyperlink" Target="http://images.google.com/imgres?imgurl=http://fig.cox.miami.edu/~cmallery/150/frames/thumbs/prok/cocci.large.jpg&amp;imgrefurl=http://fig.cox.miami.edu/~cmallery/150/frames/thumbs/prok/cell.content1.html&amp;h=133&amp;w=225&amp;sz=52&amp;tbnid=oz68kx5tjyqN6M:&amp;tbnh=60&amp;tbnw=102&amp;hl=en&amp;start=82&amp;prev=/images?q=cocci+bacteria&amp;start=80&amp;svnum=10&amp;hl=en&amp;lr=&amp;sa=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/imgres?imgurl=http://www.promotega.org/msc00003/images/bac1.jpg&amp;imgrefurl=http://www.promotega.org/msc00003/bacteria.htm&amp;h=671&amp;w=1015&amp;sz=36&amp;tbnid=1mm-TY9mFMjwiM:&amp;tbnh=98&amp;tbnw=149&amp;hl=en&amp;start=58&amp;prev=/images?q=cocci+bacteria&amp;start=40&amp;svnum=10&amp;hl=en&amp;lr=&amp;sa=N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images.google.com/imgres?imgurl=http://www.astrosurf.org/lombry/Bio/cellule-cocci.jpg&amp;imgrefurl=http://www.astrosurf.org/lombry/bioastro-contamin-alh84001.htm&amp;h=371&amp;w=522&amp;sz=66&amp;tbnid=hd78CHvNZPJl6M:&amp;tbnh=91&amp;tbnw=129&amp;hl=en&amp;start=1&amp;prev=/images?q=cocci&amp;svnum=10&amp;hl=en&amp;lr=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Bacteria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7010400" cy="762000"/>
          </a:xfrm>
        </p:spPr>
        <p:txBody>
          <a:bodyPr/>
          <a:lstStyle/>
          <a:p>
            <a:pPr eaLnBrk="1" hangingPunct="1"/>
            <a:r>
              <a:rPr lang="en-US" smtClean="0"/>
              <a:t> The Good, the Bad and the Ugly…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57200"/>
            <a:ext cx="71628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A Closer Look – Helpful Bacteria</a:t>
            </a:r>
          </a:p>
        </p:txBody>
      </p:sp>
      <p:pic>
        <p:nvPicPr>
          <p:cNvPr id="13315" name="Picture 4" descr="pediococcus pentosace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2605088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lactobacillus%20cas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9540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1066800" y="34290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Pediococcus</a:t>
            </a:r>
            <a:r>
              <a:rPr lang="en-US"/>
              <a:t>  - </a:t>
            </a:r>
            <a:r>
              <a:rPr lang="en-US" sz="1600"/>
              <a:t>used in production of fermented meats</a:t>
            </a: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914400" y="571500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Leuconostoc cremoris – </a:t>
            </a:r>
            <a:r>
              <a:rPr lang="en-US" sz="1600" i="1"/>
              <a:t>used in the production of buttermilk and 			sour cream</a:t>
            </a:r>
            <a:endParaRPr lang="en-US"/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4343400" y="3886200"/>
            <a:ext cx="419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Lactobacillus casei</a:t>
            </a:r>
            <a:r>
              <a:rPr lang="en-US" sz="2400"/>
              <a:t> – </a:t>
            </a:r>
            <a:r>
              <a:rPr lang="en-US" sz="1600"/>
              <a:t>found in human intestines and mouth to improve digestion</a:t>
            </a: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5486400" y="6156325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Lactobacillus bulgaricus</a:t>
            </a:r>
            <a:r>
              <a:rPr lang="en-US" i="1"/>
              <a:t> – </a:t>
            </a:r>
            <a:r>
              <a:rPr lang="en-US" sz="1600" i="1"/>
              <a:t>used in the production of yogurt</a:t>
            </a:r>
            <a:endParaRPr lang="en-US" sz="1600"/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6400800" y="9906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www.bioweb.usu.edu</a:t>
            </a:r>
          </a:p>
        </p:txBody>
      </p:sp>
      <p:pic>
        <p:nvPicPr>
          <p:cNvPr id="13322" name="Picture 17" descr="lecuconostoc cremor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343400"/>
            <a:ext cx="2133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8" descr="lacto_bulg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25" y="4648200"/>
            <a:ext cx="20859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19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848600" cy="990600"/>
          </a:xfrm>
        </p:spPr>
        <p:txBody>
          <a:bodyPr/>
          <a:lstStyle/>
          <a:p>
            <a:pPr eaLnBrk="1" hangingPunct="1"/>
            <a:r>
              <a:rPr lang="en-US" sz="3900" smtClean="0"/>
              <a:t>How can I avoid pathogens?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1628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Wash your hands often so you won’t transfer bacteria to your mouth or food</a:t>
            </a:r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lvl="1" eaLnBrk="1" hangingPunct="1"/>
            <a:r>
              <a:rPr lang="en-US" dirty="0" smtClean="0"/>
              <a:t>Warm water with soap for 20 seconds, rub hard between fingers and nails</a:t>
            </a:r>
          </a:p>
        </p:txBody>
      </p:sp>
      <p:pic>
        <p:nvPicPr>
          <p:cNvPr id="16388" name="Picture 4" descr="wash ha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267200"/>
            <a:ext cx="29718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washing han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75" y="5651500"/>
            <a:ext cx="152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soap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75" y="4695825"/>
            <a:ext cx="14192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soap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0838" y="5638800"/>
            <a:ext cx="152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soap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683125"/>
            <a:ext cx="14478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5791200" cy="3962400"/>
          </a:xfrm>
        </p:spPr>
        <p:txBody>
          <a:bodyPr/>
          <a:lstStyle/>
          <a:p>
            <a:pPr eaLnBrk="1" hangingPunct="1"/>
            <a:r>
              <a:rPr lang="en-US" smtClean="0"/>
              <a:t>Cook food thoroughly to kill any pathogens that may be in your food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eaLnBrk="1" hangingPunct="1"/>
            <a:r>
              <a:rPr lang="en-US" smtClean="0"/>
              <a:t>Store food properly to limit pathogen growth</a:t>
            </a:r>
          </a:p>
          <a:p>
            <a:pPr eaLnBrk="1" hangingPunct="1">
              <a:buFontTx/>
              <a:buNone/>
            </a:pPr>
            <a:endParaRPr lang="en-US" sz="600" smtClean="0"/>
          </a:p>
          <a:p>
            <a:pPr lvl="1" eaLnBrk="1" hangingPunct="1"/>
            <a:r>
              <a:rPr lang="en-US" smtClean="0"/>
              <a:t>Cold temperatures (40</a:t>
            </a:r>
            <a:r>
              <a:rPr lang="en-US" smtClean="0">
                <a:sym typeface="Symbol" pitchFamily="18" charset="2"/>
              </a:rPr>
              <a:t>F)</a:t>
            </a:r>
          </a:p>
          <a:p>
            <a:pPr eaLnBrk="1" hangingPunct="1"/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924800" cy="990600"/>
          </a:xfrm>
          <a:noFill/>
        </p:spPr>
        <p:txBody>
          <a:bodyPr/>
          <a:lstStyle/>
          <a:p>
            <a:pPr eaLnBrk="1" hangingPunct="1"/>
            <a:r>
              <a:rPr lang="en-US" sz="3900" smtClean="0"/>
              <a:t>How can I avoid pathogens?</a:t>
            </a:r>
          </a:p>
        </p:txBody>
      </p:sp>
      <p:pic>
        <p:nvPicPr>
          <p:cNvPr id="17412" name="Picture 5" descr="therm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24000"/>
            <a:ext cx="1282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bac_down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86200"/>
            <a:ext cx="19050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162800" cy="1828800"/>
          </a:xfrm>
        </p:spPr>
        <p:txBody>
          <a:bodyPr/>
          <a:lstStyle/>
          <a:p>
            <a:r>
              <a:rPr lang="en-US" dirty="0" smtClean="0"/>
              <a:t>What environmental conditions result in the growth of bacteria?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162800" cy="3429000"/>
          </a:xfrm>
        </p:spPr>
        <p:txBody>
          <a:bodyPr/>
          <a:lstStyle/>
          <a:p>
            <a:r>
              <a:rPr lang="en-US" dirty="0" smtClean="0"/>
              <a:t>Moisture</a:t>
            </a:r>
          </a:p>
          <a:p>
            <a:r>
              <a:rPr lang="en-US" dirty="0" smtClean="0"/>
              <a:t>Nooks and Crannies</a:t>
            </a:r>
          </a:p>
          <a:p>
            <a:r>
              <a:rPr lang="en-US" dirty="0" smtClean="0"/>
              <a:t>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9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bacteria essential to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</a:t>
            </a:r>
            <a:r>
              <a:rPr lang="en-US" u="sng" dirty="0" smtClean="0"/>
              <a:t>recycle</a:t>
            </a:r>
            <a:r>
              <a:rPr lang="en-US" dirty="0" smtClean="0"/>
              <a:t> nutrients through </a:t>
            </a:r>
            <a:r>
              <a:rPr lang="en-US" smtClean="0"/>
              <a:t>decomposition so </a:t>
            </a:r>
            <a:r>
              <a:rPr lang="en-US" dirty="0" smtClean="0"/>
              <a:t>other organisms can use them again.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52800"/>
            <a:ext cx="5410200" cy="332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90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800" b="1" smtClean="0"/>
              <a:t>Bacteria are living organisms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90000"/>
              </a:lnSpc>
            </a:pPr>
            <a:r>
              <a:rPr lang="en-US" sz="3800" b="1" smtClean="0"/>
              <a:t>Most are harmless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90000"/>
              </a:lnSpc>
            </a:pPr>
            <a:r>
              <a:rPr lang="en-US" sz="3800" b="1" smtClean="0"/>
              <a:t>A few are pathogens that make you sick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90000"/>
              </a:lnSpc>
            </a:pPr>
            <a:r>
              <a:rPr lang="en-US" sz="3800" b="1" smtClean="0"/>
              <a:t>You can reduce the risk of getting sick by washing your hands and handling food properly.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-609600" y="64008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bacteria?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5791200" cy="48768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Unicellular (single-celled) organisms</a:t>
            </a:r>
          </a:p>
          <a:p>
            <a:pPr eaLnBrk="1" hangingPunct="1"/>
            <a:r>
              <a:rPr lang="en-US" sz="3400" dirty="0" smtClean="0"/>
              <a:t>Prokaryotic (no nucleus)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sz="3400" dirty="0" smtClean="0"/>
              <a:t>Microscopic (very small)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>
              <a:spcBef>
                <a:spcPct val="0"/>
              </a:spcBef>
            </a:pPr>
            <a:r>
              <a:rPr lang="en-US" sz="3400" dirty="0" smtClean="0"/>
              <a:t>Can be found on most materials and surfaces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800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Billions on and in your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  body right now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05600" y="152400"/>
            <a:ext cx="2171700" cy="2757488"/>
            <a:chOff x="4032" y="1392"/>
            <a:chExt cx="1512" cy="1868"/>
          </a:xfrm>
        </p:grpSpPr>
        <p:pic>
          <p:nvPicPr>
            <p:cNvPr id="4108" name="Picture 4" descr="E coli bacteri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392"/>
              <a:ext cx="1512" cy="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9" name="Text Box 5"/>
            <p:cNvSpPr txBox="1">
              <a:spLocks noChangeArrowheads="1"/>
            </p:cNvSpPr>
            <p:nvPr/>
          </p:nvSpPr>
          <p:spPr bwMode="auto">
            <a:xfrm>
              <a:off x="4080" y="2640"/>
              <a:ext cx="1392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E. Coli</a:t>
              </a:r>
              <a:r>
                <a:rPr lang="en-US"/>
                <a:t> O157:H7 can make you very sick.</a:t>
              </a:r>
            </a:p>
          </p:txBody>
        </p:sp>
      </p:grp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7162800" y="2894013"/>
            <a:ext cx="1905000" cy="2820987"/>
            <a:chOff x="4176" y="1968"/>
            <a:chExt cx="1200" cy="1777"/>
          </a:xfrm>
        </p:grpSpPr>
        <p:pic>
          <p:nvPicPr>
            <p:cNvPr id="4106" name="Picture 7" descr="stre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4" y="1968"/>
              <a:ext cx="1038" cy="1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7" name="Text Box 8"/>
            <p:cNvSpPr txBox="1">
              <a:spLocks noChangeArrowheads="1"/>
            </p:cNvSpPr>
            <p:nvPr/>
          </p:nvSpPr>
          <p:spPr bwMode="auto">
            <a:xfrm>
              <a:off x="4176" y="3168"/>
              <a:ext cx="12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Streptococcus</a:t>
              </a:r>
              <a:r>
                <a:rPr lang="en-US"/>
                <a:t> can cause strep throat. 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38700"/>
            <a:ext cx="2108200" cy="1752600"/>
            <a:chOff x="2480" y="2928"/>
            <a:chExt cx="1440" cy="1204"/>
          </a:xfrm>
        </p:grpSpPr>
        <p:pic>
          <p:nvPicPr>
            <p:cNvPr id="4104" name="Picture 9" descr="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92" y="2928"/>
              <a:ext cx="966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11"/>
            <p:cNvSpPr txBox="1">
              <a:spLocks noChangeArrowheads="1"/>
            </p:cNvSpPr>
            <p:nvPr/>
          </p:nvSpPr>
          <p:spPr bwMode="auto">
            <a:xfrm>
              <a:off x="2480" y="3728"/>
              <a:ext cx="14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This </a:t>
              </a:r>
              <a:r>
                <a:rPr lang="en-US" i="1" dirty="0" smtClean="0"/>
                <a:t>bacteria </a:t>
              </a:r>
              <a:r>
                <a:rPr lang="en-US" dirty="0" smtClean="0"/>
                <a:t>helps </a:t>
              </a:r>
              <a:r>
                <a:rPr lang="en-US" dirty="0"/>
                <a:t>you digest food.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 do they look like?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5715000" cy="4800600"/>
          </a:xfrm>
        </p:spPr>
        <p:txBody>
          <a:bodyPr/>
          <a:lstStyle/>
          <a:p>
            <a:pPr eaLnBrk="1" hangingPunct="1"/>
            <a:r>
              <a:rPr lang="en-US" sz="3300" smtClean="0"/>
              <a:t>Three basic shapes:</a:t>
            </a:r>
          </a:p>
          <a:p>
            <a:pPr lvl="1" eaLnBrk="1" hangingPunct="1"/>
            <a:r>
              <a:rPr lang="en-US" sz="2400" smtClean="0"/>
              <a:t>Bacilli (rod-shaped)</a:t>
            </a:r>
          </a:p>
          <a:p>
            <a:pPr lvl="1" eaLnBrk="1" hangingPunct="1"/>
            <a:r>
              <a:rPr lang="en-US" sz="2400" smtClean="0"/>
              <a:t>Cocci (round shaped)</a:t>
            </a:r>
          </a:p>
          <a:p>
            <a:pPr lvl="1" eaLnBrk="1" hangingPunct="1"/>
            <a:r>
              <a:rPr lang="en-US" sz="2400" smtClean="0"/>
              <a:t>Spiral shaped</a:t>
            </a:r>
          </a:p>
          <a:p>
            <a:pPr lvl="1" eaLnBrk="1" hangingPunct="1">
              <a:buFontTx/>
              <a:buNone/>
            </a:pPr>
            <a:endParaRPr lang="en-US" sz="1200" smtClean="0"/>
          </a:p>
          <a:p>
            <a:pPr eaLnBrk="1" hangingPunct="1">
              <a:spcBef>
                <a:spcPct val="0"/>
              </a:spcBef>
            </a:pPr>
            <a:r>
              <a:rPr lang="en-US" sz="3300" smtClean="0"/>
              <a:t>Some exist as single cells, others as cluster together</a:t>
            </a:r>
          </a:p>
        </p:txBody>
      </p:sp>
      <p:pic>
        <p:nvPicPr>
          <p:cNvPr id="5124" name="Picture 5" descr="bac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371600"/>
            <a:ext cx="1905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696200" y="19954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Bacilli</a:t>
            </a:r>
          </a:p>
        </p:txBody>
      </p:sp>
      <p:pic>
        <p:nvPicPr>
          <p:cNvPr id="5126" name="Picture 8" descr="bac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724400"/>
            <a:ext cx="2286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7543800" y="61864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Spiral</a:t>
            </a:r>
          </a:p>
        </p:txBody>
      </p:sp>
      <p:pic>
        <p:nvPicPr>
          <p:cNvPr id="5128" name="Picture 11" descr="cocci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3200400"/>
            <a:ext cx="234315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5715000" y="3581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Cocci</a:t>
            </a:r>
          </a:p>
        </p:txBody>
      </p:sp>
      <p:pic>
        <p:nvPicPr>
          <p:cNvPr id="5130" name="Picture 18" descr="cellule-cocci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56125" y="5029200"/>
            <a:ext cx="2286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2514600" y="62626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Cluster of cocci</a:t>
            </a:r>
          </a:p>
        </p:txBody>
      </p:sp>
      <p:sp>
        <p:nvSpPr>
          <p:cNvPr id="5132" name="Rectangle 20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Bacteria are ALIVE!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560513"/>
            <a:ext cx="42672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What does it mean to be alive?</a:t>
            </a:r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lvl="1" eaLnBrk="1" hangingPunct="1"/>
            <a:r>
              <a:rPr lang="en-US" dirty="0" smtClean="0"/>
              <a:t>They reproduce (make an exact copy of themselves in a process called binary fission)</a:t>
            </a:r>
          </a:p>
          <a:p>
            <a:pPr lvl="1" eaLnBrk="1" hangingPunct="1">
              <a:buFontTx/>
              <a:buNone/>
            </a:pPr>
            <a:endParaRPr lang="en-US" sz="800" dirty="0" smtClean="0"/>
          </a:p>
          <a:p>
            <a:pPr lvl="1" eaLnBrk="1" hangingPunct="1"/>
            <a:r>
              <a:rPr lang="en-US" dirty="0" smtClean="0"/>
              <a:t>They need to eat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6148" name="Picture 4" descr="procary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4648200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162800" cy="990600"/>
          </a:xfrm>
        </p:spPr>
        <p:txBody>
          <a:bodyPr/>
          <a:lstStyle/>
          <a:p>
            <a:pPr eaLnBrk="1" hangingPunct="1"/>
            <a:r>
              <a:rPr lang="en-US" smtClean="0"/>
              <a:t>How do bacteria eat?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6172200" cy="5334000"/>
          </a:xfrm>
        </p:spPr>
        <p:txBody>
          <a:bodyPr/>
          <a:lstStyle/>
          <a:p>
            <a:pPr eaLnBrk="1" hangingPunct="1"/>
            <a:r>
              <a:rPr lang="en-US" sz="3000" smtClean="0"/>
              <a:t>Some make their own food from sunlight—like plants</a:t>
            </a:r>
          </a:p>
          <a:p>
            <a:pPr eaLnBrk="1" hangingPunct="1">
              <a:buFontTx/>
              <a:buNone/>
            </a:pPr>
            <a:endParaRPr lang="en-US" sz="1000" smtClean="0"/>
          </a:p>
          <a:p>
            <a:pPr eaLnBrk="1" hangingPunct="1"/>
            <a:r>
              <a:rPr lang="en-US" sz="3000" smtClean="0"/>
              <a:t>Some are scavengers</a:t>
            </a:r>
          </a:p>
          <a:p>
            <a:pPr lvl="1" eaLnBrk="1" hangingPunct="1"/>
            <a:r>
              <a:rPr lang="en-US" sz="2400" smtClean="0"/>
              <a:t>Share the environment around them</a:t>
            </a:r>
          </a:p>
          <a:p>
            <a:pPr lvl="1" eaLnBrk="1" hangingPunct="1">
              <a:buFontTx/>
              <a:buNone/>
            </a:pPr>
            <a:endParaRPr lang="en-US" sz="600" smtClean="0"/>
          </a:p>
          <a:p>
            <a:pPr lvl="2" eaLnBrk="1" hangingPunct="1"/>
            <a:r>
              <a:rPr lang="en-US" sz="2000" smtClean="0"/>
              <a:t>Example:  The bacteria in your stomach are now eating what you ate for breakfast</a:t>
            </a:r>
          </a:p>
          <a:p>
            <a:pPr lvl="2" eaLnBrk="1" hangingPunct="1">
              <a:buFontTx/>
              <a:buNone/>
            </a:pPr>
            <a:endParaRPr lang="en-US" sz="1000" smtClean="0"/>
          </a:p>
          <a:p>
            <a:pPr eaLnBrk="1" hangingPunct="1"/>
            <a:r>
              <a:rPr lang="en-US" sz="3000" smtClean="0"/>
              <a:t>Some are warriors (pathogens)</a:t>
            </a:r>
          </a:p>
          <a:p>
            <a:pPr lvl="1" eaLnBrk="1" hangingPunct="1"/>
            <a:r>
              <a:rPr lang="en-US" sz="2400" smtClean="0"/>
              <a:t>They attack other living things </a:t>
            </a:r>
          </a:p>
          <a:p>
            <a:pPr lvl="1" eaLnBrk="1" hangingPunct="1">
              <a:buFontTx/>
              <a:buNone/>
            </a:pPr>
            <a:endParaRPr lang="en-US" sz="600" smtClean="0"/>
          </a:p>
          <a:p>
            <a:pPr lvl="2" eaLnBrk="1" hangingPunct="1"/>
            <a:r>
              <a:rPr lang="en-US" sz="2000" smtClean="0"/>
              <a:t>Example:  The bacteria on your face can attack skin causing infection and acne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7086600" y="914400"/>
            <a:ext cx="1828800" cy="1495425"/>
            <a:chOff x="4464" y="960"/>
            <a:chExt cx="1152" cy="942"/>
          </a:xfrm>
        </p:grpSpPr>
        <p:pic>
          <p:nvPicPr>
            <p:cNvPr id="7179" name="Picture 4" descr="photosynthet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960"/>
              <a:ext cx="1152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4464" y="1536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Photosynthetic bacteria</a:t>
              </a:r>
            </a:p>
          </p:txBody>
        </p:sp>
      </p:grp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7010400" y="2438400"/>
            <a:ext cx="1981200" cy="2616200"/>
            <a:chOff x="4416" y="1776"/>
            <a:chExt cx="1248" cy="1648"/>
          </a:xfrm>
        </p:grpSpPr>
        <p:pic>
          <p:nvPicPr>
            <p:cNvPr id="7177" name="Picture 7" descr="heliobac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56" y="1776"/>
              <a:ext cx="775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4416" y="2904"/>
              <a:ext cx="124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Harmless bacteria on the stomach lining</a:t>
              </a:r>
            </a:p>
          </p:txBody>
        </p:sp>
      </p:grpSp>
      <p:pic>
        <p:nvPicPr>
          <p:cNvPr id="7174" name="Picture 10" descr="ecoli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092700"/>
            <a:ext cx="12192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6972300" y="61722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E. Coli O157:H7</a:t>
            </a:r>
          </a:p>
          <a:p>
            <a:pPr algn="ctr"/>
            <a:r>
              <a:rPr lang="en-US" sz="1600"/>
              <a:t> is a pathogen</a:t>
            </a: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pathogen?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1628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Bacteria that make you sick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lvl="2" eaLnBrk="1" hangingPunct="1">
              <a:buFontTx/>
              <a:buNone/>
            </a:pPr>
            <a:endParaRPr lang="en-US" sz="1200" dirty="0" smtClean="0"/>
          </a:p>
          <a:p>
            <a:pPr lvl="1" eaLnBrk="1" hangingPunct="1"/>
            <a:r>
              <a:rPr lang="en-US" dirty="0" smtClean="0"/>
              <a:t>How do they make you sick?</a:t>
            </a:r>
          </a:p>
          <a:p>
            <a:pPr lvl="1" eaLnBrk="1" hangingPunct="1">
              <a:buFontTx/>
              <a:buNone/>
            </a:pPr>
            <a:endParaRPr lang="en-US" sz="800" dirty="0" smtClean="0"/>
          </a:p>
          <a:p>
            <a:pPr lvl="2" eaLnBrk="1" hangingPunct="1"/>
            <a:r>
              <a:rPr lang="en-US" dirty="0" smtClean="0"/>
              <a:t>They produce poisons (toxins) that result in fever, headache, vomiting, and diarrhea which destroy body tissues.</a:t>
            </a:r>
          </a:p>
        </p:txBody>
      </p:sp>
      <p:pic>
        <p:nvPicPr>
          <p:cNvPr id="9220" name="Picture 4" descr="fe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648200"/>
            <a:ext cx="21440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headach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800600"/>
            <a:ext cx="13160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are some common pathogens?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64008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Pathogenic </a:t>
            </a:r>
            <a:r>
              <a:rPr lang="en-US" sz="2800" i="1" dirty="0" smtClean="0"/>
              <a:t>E. coli</a:t>
            </a:r>
            <a:r>
              <a:rPr lang="en-US" sz="2800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	</a:t>
            </a:r>
          </a:p>
          <a:p>
            <a:pPr lvl="1" eaLnBrk="1" hangingPunct="1"/>
            <a:r>
              <a:rPr lang="en-US" sz="2400" dirty="0" smtClean="0"/>
              <a:t>Found in ground beef, contaminated  fruits and vegetables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sz="2800" i="1" dirty="0" smtClean="0"/>
              <a:t>Salmonella</a:t>
            </a:r>
          </a:p>
          <a:p>
            <a:pPr lvl="1" eaLnBrk="1" hangingPunct="1"/>
            <a:r>
              <a:rPr lang="en-US" sz="2400" dirty="0" smtClean="0"/>
              <a:t>Found in raw meats, poultry, eggs, sprouts, fruit and vegetables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sz="2800" i="1" dirty="0" smtClean="0"/>
              <a:t>Listeria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Found in deli foods, lunch meats, smoked fish and vegetables</a:t>
            </a:r>
          </a:p>
        </p:txBody>
      </p:sp>
      <p:pic>
        <p:nvPicPr>
          <p:cNvPr id="14340" name="Picture 4" descr="eco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8525" y="1066800"/>
            <a:ext cx="1365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302500" y="1295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E. coli </a:t>
            </a:r>
            <a:r>
              <a:rPr lang="en-US"/>
              <a:t>O157:H7</a:t>
            </a:r>
          </a:p>
        </p:txBody>
      </p:sp>
      <p:pic>
        <p:nvPicPr>
          <p:cNvPr id="14342" name="Picture 6" descr="salmonel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00400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531100" y="34686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Salmonella</a:t>
            </a:r>
          </a:p>
        </p:txBody>
      </p:sp>
      <p:pic>
        <p:nvPicPr>
          <p:cNvPr id="14344" name="Picture 8" descr="lister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8006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62800" y="64912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Listeria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57200"/>
            <a:ext cx="7162800" cy="990600"/>
          </a:xfrm>
        </p:spPr>
        <p:txBody>
          <a:bodyPr/>
          <a:lstStyle/>
          <a:p>
            <a:pPr eaLnBrk="1" hangingPunct="1"/>
            <a:r>
              <a:rPr lang="en-US" smtClean="0"/>
              <a:t>Examples of Pathogens</a:t>
            </a:r>
          </a:p>
        </p:txBody>
      </p:sp>
      <p:pic>
        <p:nvPicPr>
          <p:cNvPr id="15363" name="Picture 4" descr="salmone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2433638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905000"/>
            <a:ext cx="23431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staph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95800"/>
            <a:ext cx="23622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campylobac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5065713"/>
            <a:ext cx="23622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524000" y="1371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Salmonella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914400" y="38862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Staphylococcus aureus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7239000" y="51054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Campylobacter jejuni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6096000" y="15240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E. coli</a:t>
            </a:r>
            <a:r>
              <a:rPr lang="en-US" sz="2000"/>
              <a:t> O157:H7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505200" y="3581400"/>
            <a:ext cx="2438400" cy="1441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What shape are these bacteria? </a:t>
            </a:r>
            <a:r>
              <a:rPr lang="en-US" sz="2000"/>
              <a:t>Cocci, bacilli, or spiral?</a:t>
            </a: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Are all bacteria pathogens?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6858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No, most are harmless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are even helpful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Examples of helpful bacteria: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Lactobacillus</a:t>
            </a:r>
            <a:r>
              <a:rPr lang="en-US" smtClean="0"/>
              <a:t>:  makes cheese, yogurt, &amp; buttermilk and produces vitamins in your intestine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600" smtClean="0"/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Leuconostoc</a:t>
            </a:r>
            <a:r>
              <a:rPr lang="en-US" smtClean="0"/>
              <a:t>:  makes pickles &amp; sauerkraut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600" smtClean="0"/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Pediococcus</a:t>
            </a:r>
            <a:r>
              <a:rPr lang="en-US" smtClean="0"/>
              <a:t>:  makes pepperoni, salami, &amp; summer sausage</a:t>
            </a:r>
          </a:p>
        </p:txBody>
      </p:sp>
      <p:pic>
        <p:nvPicPr>
          <p:cNvPr id="12292" name="Picture 4" descr="chee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2500313"/>
            <a:ext cx="1676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3" name="Group 14"/>
          <p:cNvGrpSpPr>
            <a:grpSpLocks/>
          </p:cNvGrpSpPr>
          <p:nvPr/>
        </p:nvGrpSpPr>
        <p:grpSpPr bwMode="auto">
          <a:xfrm>
            <a:off x="195263" y="4889500"/>
            <a:ext cx="3200400" cy="1925638"/>
            <a:chOff x="3744" y="720"/>
            <a:chExt cx="2016" cy="1213"/>
          </a:xfrm>
        </p:grpSpPr>
        <p:pic>
          <p:nvPicPr>
            <p:cNvPr id="12298" name="Picture 6" descr="yogu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44" y="720"/>
              <a:ext cx="1056" cy="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Picture 7" descr="pickl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38" y="1200"/>
              <a:ext cx="112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4" name="Picture 10" descr="salam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4663" y="5453063"/>
            <a:ext cx="20240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1" descr="sauerkrau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61188" y="1524000"/>
            <a:ext cx="175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5" descr="pepperon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" y="3449638"/>
            <a:ext cx="14478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-457200" y="63246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/>
              <a:t>USDA NIFSI Food Safety in the Classroom</a:t>
            </a:r>
            <a:r>
              <a:rPr lang="en-US" sz="800">
                <a:cs typeface="Arial" charset="0"/>
              </a:rPr>
              <a:t>©</a:t>
            </a:r>
          </a:p>
          <a:p>
            <a:pPr algn="ctr"/>
            <a:r>
              <a:rPr lang="en-US" sz="800">
                <a:cs typeface="Arial" charset="0"/>
              </a:rPr>
              <a:t>University of Tennessee, Knoxville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1382</TotalTime>
  <Words>683</Words>
  <Application>Microsoft Office PowerPoint</Application>
  <PresentationFormat>On-screen Show (4:3)</PresentationFormat>
  <Paragraphs>136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Glowing test tubes design template</vt:lpstr>
      <vt:lpstr>Introduction to Bacteria</vt:lpstr>
      <vt:lpstr>What are bacteria?</vt:lpstr>
      <vt:lpstr>What  do they look like?</vt:lpstr>
      <vt:lpstr>Bacteria are ALIVE!</vt:lpstr>
      <vt:lpstr>How do bacteria eat?</vt:lpstr>
      <vt:lpstr>What is a pathogen?</vt:lpstr>
      <vt:lpstr>What are some common pathogens?</vt:lpstr>
      <vt:lpstr>Examples of Pathogens</vt:lpstr>
      <vt:lpstr>Are all bacteria pathogens?</vt:lpstr>
      <vt:lpstr>A Closer Look – Helpful Bacteria</vt:lpstr>
      <vt:lpstr>How can I avoid pathogens?</vt:lpstr>
      <vt:lpstr>How can I avoid pathogens?</vt:lpstr>
      <vt:lpstr>What environmental conditions result in the growth of bacteria?</vt:lpstr>
      <vt:lpstr>Why are bacteria essential to life? </vt:lpstr>
      <vt:lpstr>Review</vt:lpstr>
    </vt:vector>
  </TitlesOfParts>
  <Company>UTK FoodSafety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Bacteria</dc:title>
  <dc:creator>Jennifer Richards</dc:creator>
  <cp:lastModifiedBy>Schwartz, Carrie M</cp:lastModifiedBy>
  <cp:revision>79</cp:revision>
  <cp:lastPrinted>1601-01-01T00:00:00Z</cp:lastPrinted>
  <dcterms:created xsi:type="dcterms:W3CDTF">2006-03-29T19:16:51Z</dcterms:created>
  <dcterms:modified xsi:type="dcterms:W3CDTF">2015-12-01T14:04:29Z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TC010721391033</vt:lpwstr>
  </property>
</Properties>
</file>